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6" r:id="rId3"/>
    <p:sldId id="271" r:id="rId4"/>
    <p:sldId id="272" r:id="rId5"/>
    <p:sldId id="288" r:id="rId6"/>
    <p:sldId id="273" r:id="rId7"/>
    <p:sldId id="267" r:id="rId8"/>
    <p:sldId id="268" r:id="rId9"/>
    <p:sldId id="274" r:id="rId10"/>
    <p:sldId id="275" r:id="rId11"/>
    <p:sldId id="277" r:id="rId12"/>
    <p:sldId id="276" r:id="rId13"/>
    <p:sldId id="278" r:id="rId14"/>
    <p:sldId id="279" r:id="rId15"/>
    <p:sldId id="280" r:id="rId16"/>
    <p:sldId id="281" r:id="rId17"/>
    <p:sldId id="282" r:id="rId18"/>
    <p:sldId id="283" r:id="rId19"/>
    <p:sldId id="284" r:id="rId20"/>
    <p:sldId id="285" r:id="rId21"/>
    <p:sldId id="286" r:id="rId22"/>
    <p:sldId id="28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1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BCFD0260-66F5-4F5D-A9EA-E2E969359FE7}" type="datetimeFigureOut">
              <a:rPr lang="en-GB" smtClean="0"/>
              <a:t>10/02/2017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E75832-3BDE-4EC0-92AA-D04206FEE426}" type="slidenum">
              <a:rPr lang="en-GB" smtClean="0"/>
              <a:t>‹#›</a:t>
            </a:fld>
            <a:endParaRPr lang="en-GB"/>
          </a:p>
        </p:txBody>
      </p:sp>
    </p:spTree>
    <p:extLst>
      <p:ext uri="{BB962C8B-B14F-4D97-AF65-F5344CB8AC3E}">
        <p14:creationId xmlns:p14="http://schemas.microsoft.com/office/powerpoint/2010/main" val="4205697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CFD0260-66F5-4F5D-A9EA-E2E969359FE7}" type="datetimeFigureOut">
              <a:rPr lang="en-GB" smtClean="0"/>
              <a:t>10/02/2017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E75832-3BDE-4EC0-92AA-D04206FEE426}" type="slidenum">
              <a:rPr lang="en-GB" smtClean="0"/>
              <a:t>‹#›</a:t>
            </a:fld>
            <a:endParaRPr lang="en-GB"/>
          </a:p>
        </p:txBody>
      </p:sp>
    </p:spTree>
    <p:extLst>
      <p:ext uri="{BB962C8B-B14F-4D97-AF65-F5344CB8AC3E}">
        <p14:creationId xmlns:p14="http://schemas.microsoft.com/office/powerpoint/2010/main" val="3269432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CFD0260-66F5-4F5D-A9EA-E2E969359FE7}" type="datetimeFigureOut">
              <a:rPr lang="en-GB" smtClean="0"/>
              <a:t>10/02/2017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E75832-3BDE-4EC0-92AA-D04206FEE426}" type="slidenum">
              <a:rPr lang="en-GB" smtClean="0"/>
              <a:t>‹#›</a:t>
            </a:fld>
            <a:endParaRPr lang="en-GB"/>
          </a:p>
        </p:txBody>
      </p:sp>
    </p:spTree>
    <p:extLst>
      <p:ext uri="{BB962C8B-B14F-4D97-AF65-F5344CB8AC3E}">
        <p14:creationId xmlns:p14="http://schemas.microsoft.com/office/powerpoint/2010/main" val="356850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CFD0260-66F5-4F5D-A9EA-E2E969359FE7}" type="datetimeFigureOut">
              <a:rPr lang="en-GB" smtClean="0"/>
              <a:t>10/02/2017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E75832-3BDE-4EC0-92AA-D04206FEE426}" type="slidenum">
              <a:rPr lang="en-GB" smtClean="0"/>
              <a:t>‹#›</a:t>
            </a:fld>
            <a:endParaRPr lang="en-GB"/>
          </a:p>
        </p:txBody>
      </p:sp>
    </p:spTree>
    <p:extLst>
      <p:ext uri="{BB962C8B-B14F-4D97-AF65-F5344CB8AC3E}">
        <p14:creationId xmlns:p14="http://schemas.microsoft.com/office/powerpoint/2010/main" val="1714454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FD0260-66F5-4F5D-A9EA-E2E969359FE7}" type="datetimeFigureOut">
              <a:rPr lang="en-GB" smtClean="0"/>
              <a:t>10/02/2017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E75832-3BDE-4EC0-92AA-D04206FEE426}" type="slidenum">
              <a:rPr lang="en-GB" smtClean="0"/>
              <a:t>‹#›</a:t>
            </a:fld>
            <a:endParaRPr lang="en-GB"/>
          </a:p>
        </p:txBody>
      </p:sp>
    </p:spTree>
    <p:extLst>
      <p:ext uri="{BB962C8B-B14F-4D97-AF65-F5344CB8AC3E}">
        <p14:creationId xmlns:p14="http://schemas.microsoft.com/office/powerpoint/2010/main" val="580063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BCFD0260-66F5-4F5D-A9EA-E2E969359FE7}" type="datetimeFigureOut">
              <a:rPr lang="en-GB" smtClean="0"/>
              <a:t>10/02/2017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E75832-3BDE-4EC0-92AA-D04206FEE426}" type="slidenum">
              <a:rPr lang="en-GB" smtClean="0"/>
              <a:t>‹#›</a:t>
            </a:fld>
            <a:endParaRPr lang="en-GB"/>
          </a:p>
        </p:txBody>
      </p:sp>
    </p:spTree>
    <p:extLst>
      <p:ext uri="{BB962C8B-B14F-4D97-AF65-F5344CB8AC3E}">
        <p14:creationId xmlns:p14="http://schemas.microsoft.com/office/powerpoint/2010/main" val="8718965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BCFD0260-66F5-4F5D-A9EA-E2E969359FE7}" type="datetimeFigureOut">
              <a:rPr lang="en-GB" smtClean="0"/>
              <a:t>10/02/2017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2E75832-3BDE-4EC0-92AA-D04206FEE426}" type="slidenum">
              <a:rPr lang="en-GB" smtClean="0"/>
              <a:t>‹#›</a:t>
            </a:fld>
            <a:endParaRPr lang="en-GB"/>
          </a:p>
        </p:txBody>
      </p:sp>
    </p:spTree>
    <p:extLst>
      <p:ext uri="{BB962C8B-B14F-4D97-AF65-F5344CB8AC3E}">
        <p14:creationId xmlns:p14="http://schemas.microsoft.com/office/powerpoint/2010/main" val="15794834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BCFD0260-66F5-4F5D-A9EA-E2E969359FE7}" type="datetimeFigureOut">
              <a:rPr lang="en-GB" smtClean="0"/>
              <a:t>10/02/2017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2E75832-3BDE-4EC0-92AA-D04206FEE426}" type="slidenum">
              <a:rPr lang="en-GB" smtClean="0"/>
              <a:t>‹#›</a:t>
            </a:fld>
            <a:endParaRPr lang="en-GB"/>
          </a:p>
        </p:txBody>
      </p:sp>
    </p:spTree>
    <p:extLst>
      <p:ext uri="{BB962C8B-B14F-4D97-AF65-F5344CB8AC3E}">
        <p14:creationId xmlns:p14="http://schemas.microsoft.com/office/powerpoint/2010/main" val="6026710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FD0260-66F5-4F5D-A9EA-E2E969359FE7}" type="datetimeFigureOut">
              <a:rPr lang="en-GB" smtClean="0"/>
              <a:t>10/02/2017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2E75832-3BDE-4EC0-92AA-D04206FEE426}" type="slidenum">
              <a:rPr lang="en-GB" smtClean="0"/>
              <a:t>‹#›</a:t>
            </a:fld>
            <a:endParaRPr lang="en-GB"/>
          </a:p>
        </p:txBody>
      </p:sp>
    </p:spTree>
    <p:extLst>
      <p:ext uri="{BB962C8B-B14F-4D97-AF65-F5344CB8AC3E}">
        <p14:creationId xmlns:p14="http://schemas.microsoft.com/office/powerpoint/2010/main" val="29717856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FD0260-66F5-4F5D-A9EA-E2E969359FE7}" type="datetimeFigureOut">
              <a:rPr lang="en-GB" smtClean="0"/>
              <a:t>10/02/2017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E75832-3BDE-4EC0-92AA-D04206FEE426}" type="slidenum">
              <a:rPr lang="en-GB" smtClean="0"/>
              <a:t>‹#›</a:t>
            </a:fld>
            <a:endParaRPr lang="en-GB"/>
          </a:p>
        </p:txBody>
      </p:sp>
    </p:spTree>
    <p:extLst>
      <p:ext uri="{BB962C8B-B14F-4D97-AF65-F5344CB8AC3E}">
        <p14:creationId xmlns:p14="http://schemas.microsoft.com/office/powerpoint/2010/main" val="4251299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FD0260-66F5-4F5D-A9EA-E2E969359FE7}" type="datetimeFigureOut">
              <a:rPr lang="en-GB" smtClean="0"/>
              <a:t>10/02/2017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E75832-3BDE-4EC0-92AA-D04206FEE426}" type="slidenum">
              <a:rPr lang="en-GB" smtClean="0"/>
              <a:t>‹#›</a:t>
            </a:fld>
            <a:endParaRPr lang="en-GB"/>
          </a:p>
        </p:txBody>
      </p:sp>
    </p:spTree>
    <p:extLst>
      <p:ext uri="{BB962C8B-B14F-4D97-AF65-F5344CB8AC3E}">
        <p14:creationId xmlns:p14="http://schemas.microsoft.com/office/powerpoint/2010/main" val="1475401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FD0260-66F5-4F5D-A9EA-E2E969359FE7}" type="datetimeFigureOut">
              <a:rPr lang="en-GB" smtClean="0"/>
              <a:t>10/02/2017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E75832-3BDE-4EC0-92AA-D04206FEE426}" type="slidenum">
              <a:rPr lang="en-GB" smtClean="0"/>
              <a:t>‹#›</a:t>
            </a:fld>
            <a:endParaRPr lang="en-GB"/>
          </a:p>
        </p:txBody>
      </p:sp>
    </p:spTree>
    <p:extLst>
      <p:ext uri="{BB962C8B-B14F-4D97-AF65-F5344CB8AC3E}">
        <p14:creationId xmlns:p14="http://schemas.microsoft.com/office/powerpoint/2010/main" val="201020254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mailto:lindaruas@hotmail.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hyperlink" Target="https://eewiki.newint.org/index.php/Arguments" TargetMode="Externa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2.xml"/><Relationship Id="rId5" Type="http://schemas.openxmlformats.org/officeDocument/2006/relationships/image" Target="../media/image18.jp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s://eewiki.newint.org/index.php/Main_Page" TargetMode="External"/><Relationship Id="rId2" Type="http://schemas.openxmlformats.org/officeDocument/2006/relationships/image" Target="../media/image27.jpg"/><Relationship Id="rId1" Type="http://schemas.openxmlformats.org/officeDocument/2006/relationships/slideLayout" Target="../slideLayouts/slideLayout2.xml"/><Relationship Id="rId4" Type="http://schemas.openxmlformats.org/officeDocument/2006/relationships/hyperlink" Target="http://gisig.iatefl.org/"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s://eewiki.newint.org/index.php/Global_Justice_contexts_for_presenting_and_practising_grammar" TargetMode="External"/><Relationship Id="rId2" Type="http://schemas.openxmlformats.org/officeDocument/2006/relationships/hyperlink" Target="https://eewiki.newint.org/index.php/Ready_Lessons" TargetMode="Externa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780928"/>
            <a:ext cx="7772400" cy="2376264"/>
          </a:xfrm>
        </p:spPr>
        <p:txBody>
          <a:bodyPr>
            <a:noAutofit/>
          </a:bodyPr>
          <a:lstStyle/>
          <a:p>
            <a:r>
              <a:rPr lang="en-GB" sz="6000" b="1" dirty="0" smtClean="0"/>
              <a:t>Authentic contexts for real grammar work</a:t>
            </a:r>
            <a:endParaRPr lang="en-GB" sz="6000" b="1" dirty="0"/>
          </a:p>
        </p:txBody>
      </p:sp>
      <p:sp>
        <p:nvSpPr>
          <p:cNvPr id="5" name="Subtitle 4"/>
          <p:cNvSpPr>
            <a:spLocks noGrp="1"/>
          </p:cNvSpPr>
          <p:nvPr>
            <p:ph type="subTitle" idx="1"/>
          </p:nvPr>
        </p:nvSpPr>
        <p:spPr>
          <a:xfrm>
            <a:off x="395536" y="5157192"/>
            <a:ext cx="8496944" cy="1512168"/>
          </a:xfrm>
        </p:spPr>
        <p:txBody>
          <a:bodyPr>
            <a:normAutofit fontScale="70000" lnSpcReduction="20000"/>
          </a:bodyPr>
          <a:lstStyle/>
          <a:p>
            <a:r>
              <a:rPr lang="en-GB" dirty="0" smtClean="0"/>
              <a:t>Linda </a:t>
            </a:r>
            <a:r>
              <a:rPr lang="en-GB" dirty="0" err="1" smtClean="0"/>
              <a:t>Ruas</a:t>
            </a:r>
            <a:r>
              <a:rPr lang="en-GB" dirty="0" smtClean="0"/>
              <a:t>     </a:t>
            </a:r>
            <a:r>
              <a:rPr lang="en-GB" dirty="0" smtClean="0">
                <a:hlinkClick r:id="rId2"/>
              </a:rPr>
              <a:t>lindaruas@hotmail.com</a:t>
            </a:r>
            <a:endParaRPr lang="en-GB" dirty="0" smtClean="0"/>
          </a:p>
          <a:p>
            <a:r>
              <a:rPr lang="en-GB" dirty="0" smtClean="0"/>
              <a:t>Easier English wiki New Internationalist</a:t>
            </a:r>
          </a:p>
          <a:p>
            <a:r>
              <a:rPr lang="en-GB" dirty="0" smtClean="0"/>
              <a:t>LSEC, Greenwich       </a:t>
            </a:r>
          </a:p>
          <a:p>
            <a:r>
              <a:rPr lang="en-GB" dirty="0" smtClean="0"/>
              <a:t>IATEFL Global Issues SIG Joint Coordinator</a:t>
            </a:r>
            <a:endParaRPr lang="en-GB" dirty="0"/>
          </a:p>
        </p:txBody>
      </p:sp>
      <p:sp>
        <p:nvSpPr>
          <p:cNvPr id="6" name="TextBox 5"/>
          <p:cNvSpPr txBox="1"/>
          <p:nvPr/>
        </p:nvSpPr>
        <p:spPr>
          <a:xfrm>
            <a:off x="6444208" y="404664"/>
            <a:ext cx="2520280" cy="646331"/>
          </a:xfrm>
          <a:prstGeom prst="rect">
            <a:avLst/>
          </a:prstGeom>
          <a:noFill/>
        </p:spPr>
        <p:txBody>
          <a:bodyPr wrap="square" rtlCol="0">
            <a:spAutoFit/>
          </a:bodyPr>
          <a:lstStyle/>
          <a:p>
            <a:r>
              <a:rPr lang="en-GB" dirty="0" smtClean="0"/>
              <a:t>Tower Hamlets College </a:t>
            </a:r>
          </a:p>
          <a:p>
            <a:r>
              <a:rPr lang="en-GB" dirty="0" smtClean="0"/>
              <a:t> 10</a:t>
            </a:r>
            <a:r>
              <a:rPr lang="en-GB" baseline="30000" dirty="0" smtClean="0"/>
              <a:t>th</a:t>
            </a:r>
            <a:r>
              <a:rPr lang="en-GB" dirty="0" smtClean="0"/>
              <a:t> Feb 2017</a:t>
            </a:r>
            <a:endParaRPr lang="en-GB"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16632"/>
            <a:ext cx="3724325" cy="2795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72801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GB" dirty="0"/>
              <a:t>4</a:t>
            </a:r>
            <a:r>
              <a:rPr lang="en-GB" dirty="0" smtClean="0"/>
              <a:t> x no-preparation student-centred tasks to develop grammar and skills: </a:t>
            </a:r>
            <a:endParaRPr lang="en-GB" dirty="0"/>
          </a:p>
        </p:txBody>
      </p:sp>
      <p:sp>
        <p:nvSpPr>
          <p:cNvPr id="3" name="Content Placeholder 2"/>
          <p:cNvSpPr>
            <a:spLocks noGrp="1"/>
          </p:cNvSpPr>
          <p:nvPr>
            <p:ph idx="1"/>
          </p:nvPr>
        </p:nvSpPr>
        <p:spPr>
          <a:xfrm>
            <a:off x="457200" y="1772816"/>
            <a:ext cx="8291264" cy="4752528"/>
          </a:xfrm>
        </p:spPr>
        <p:txBody>
          <a:bodyPr>
            <a:normAutofit fontScale="92500" lnSpcReduction="10000"/>
          </a:bodyPr>
          <a:lstStyle/>
          <a:p>
            <a:pPr lvl="0"/>
            <a:r>
              <a:rPr lang="en-GB" sz="7200" dirty="0" smtClean="0"/>
              <a:t>DIY dictation</a:t>
            </a:r>
          </a:p>
          <a:p>
            <a:pPr lvl="0"/>
            <a:r>
              <a:rPr lang="en-GB" sz="7200" dirty="0" smtClean="0"/>
              <a:t>DIY gap-fill</a:t>
            </a:r>
          </a:p>
          <a:p>
            <a:pPr lvl="0"/>
            <a:r>
              <a:rPr lang="en-GB" sz="7200" dirty="0" smtClean="0"/>
              <a:t>PMI </a:t>
            </a:r>
          </a:p>
          <a:p>
            <a:pPr lvl="0"/>
            <a:r>
              <a:rPr lang="en-GB" sz="7200" dirty="0" smtClean="0"/>
              <a:t>Protest banners</a:t>
            </a:r>
            <a:endParaRPr lang="en-GB" sz="7200" dirty="0"/>
          </a:p>
        </p:txBody>
      </p:sp>
    </p:spTree>
    <p:extLst>
      <p:ext uri="{BB962C8B-B14F-4D97-AF65-F5344CB8AC3E}">
        <p14:creationId xmlns:p14="http://schemas.microsoft.com/office/powerpoint/2010/main" val="34579061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84976" cy="4378498"/>
          </a:xfrm>
        </p:spPr>
        <p:txBody>
          <a:bodyPr>
            <a:normAutofit/>
          </a:bodyPr>
          <a:lstStyle/>
          <a:p>
            <a:pPr algn="l"/>
            <a:r>
              <a:rPr lang="en-GB" sz="4900" b="1" dirty="0" smtClean="0"/>
              <a:t>Task 1 – PMI </a:t>
            </a:r>
            <a:r>
              <a:rPr lang="en-GB" sz="3200" b="1" dirty="0" smtClean="0"/>
              <a:t>(Edward de Bono): </a:t>
            </a:r>
            <a:r>
              <a:rPr lang="en-GB" sz="4900" b="1" dirty="0" smtClean="0"/>
              <a:t/>
            </a:r>
            <a:br>
              <a:rPr lang="en-GB" sz="4900" b="1" dirty="0" smtClean="0"/>
            </a:br>
            <a:r>
              <a:rPr lang="en-GB" sz="4900" b="1" dirty="0" smtClean="0"/>
              <a:t>‘China shouldn’t be in Africa’</a:t>
            </a:r>
            <a:br>
              <a:rPr lang="en-GB" sz="4900" b="1" dirty="0" smtClean="0"/>
            </a:br>
            <a:r>
              <a:rPr lang="en-GB" sz="4900" b="1" dirty="0" smtClean="0"/>
              <a:t/>
            </a:r>
            <a:br>
              <a:rPr lang="en-GB" sz="4900" b="1" dirty="0" smtClean="0"/>
            </a:br>
            <a:r>
              <a:rPr lang="en-GB" b="1" dirty="0" smtClean="0"/>
              <a:t>P – Plus</a:t>
            </a:r>
            <a:br>
              <a:rPr lang="en-GB" b="1" dirty="0" smtClean="0"/>
            </a:br>
            <a:r>
              <a:rPr lang="en-GB" b="1" dirty="0" smtClean="0"/>
              <a:t>M – Minus</a:t>
            </a:r>
            <a:br>
              <a:rPr lang="en-GB" b="1" dirty="0" smtClean="0"/>
            </a:br>
            <a:r>
              <a:rPr lang="en-GB" b="1" dirty="0" smtClean="0"/>
              <a:t>I - Interesting</a:t>
            </a:r>
            <a:endParaRPr lang="en-GB"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63888" y="2204863"/>
            <a:ext cx="6048672" cy="4668819"/>
          </a:xfrm>
        </p:spPr>
      </p:pic>
    </p:spTree>
    <p:extLst>
      <p:ext uri="{BB962C8B-B14F-4D97-AF65-F5344CB8AC3E}">
        <p14:creationId xmlns:p14="http://schemas.microsoft.com/office/powerpoint/2010/main" val="31716104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6752"/>
            <a:ext cx="8229600" cy="5472608"/>
          </a:xfrm>
        </p:spPr>
        <p:txBody>
          <a:bodyPr>
            <a:normAutofit fontScale="90000"/>
          </a:bodyPr>
          <a:lstStyle/>
          <a:p>
            <a:r>
              <a:rPr lang="en-GB" b="1" dirty="0" smtClean="0"/>
              <a:t>Moral dilemmas: is it a good idea to stop halal and kosher killing of </a:t>
            </a:r>
            <a:br>
              <a:rPr lang="en-GB" b="1" dirty="0" smtClean="0"/>
            </a:br>
            <a:r>
              <a:rPr lang="en-GB" b="1" dirty="0" smtClean="0"/>
              <a:t>animals?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25 x Arguments – critical thinking:</a:t>
            </a:r>
            <a:br>
              <a:rPr lang="en-GB" b="1" dirty="0" smtClean="0"/>
            </a:br>
            <a:r>
              <a:rPr lang="en-GB" sz="2700" b="1" dirty="0" smtClean="0">
                <a:hlinkClick r:id="rId2"/>
              </a:rPr>
              <a:t>https://eewiki.newint.org/index.php/Arguments</a:t>
            </a:r>
            <a:r>
              <a:rPr lang="en-GB" b="1" dirty="0" smtClean="0"/>
              <a:t/>
            </a:r>
            <a:br>
              <a:rPr lang="en-GB" b="1" dirty="0" smtClean="0"/>
            </a:br>
            <a:r>
              <a:rPr lang="en-GB" b="1" dirty="0" smtClean="0"/>
              <a:t/>
            </a:r>
            <a:br>
              <a:rPr lang="en-GB" b="1" dirty="0" smtClean="0"/>
            </a:br>
            <a:endParaRPr lang="en-GB" b="1"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8520" y="1916832"/>
            <a:ext cx="3487936" cy="3487936"/>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8144" y="1916832"/>
            <a:ext cx="3456384" cy="3456384"/>
          </a:xfrm>
          <a:prstGeom prst="rect">
            <a:avLst/>
          </a:prstGeom>
        </p:spPr>
      </p:pic>
    </p:spTree>
    <p:extLst>
      <p:ext uri="{BB962C8B-B14F-4D97-AF65-F5344CB8AC3E}">
        <p14:creationId xmlns:p14="http://schemas.microsoft.com/office/powerpoint/2010/main" val="30356863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4464496" cy="2880320"/>
          </a:xfrm>
        </p:spPr>
        <p:txBody>
          <a:bodyPr>
            <a:normAutofit/>
          </a:bodyPr>
          <a:lstStyle/>
          <a:p>
            <a:r>
              <a:rPr lang="en-GB" b="1" dirty="0" smtClean="0"/>
              <a:t>Task 2: Protest banners:</a:t>
            </a:r>
            <a:br>
              <a:rPr lang="en-GB" b="1" dirty="0" smtClean="0"/>
            </a:br>
            <a:r>
              <a:rPr lang="en-GB" b="1" dirty="0" smtClean="0"/>
              <a:t>‘radical          </a:t>
            </a:r>
            <a:br>
              <a:rPr lang="en-GB" b="1" dirty="0" smtClean="0"/>
            </a:br>
            <a:r>
              <a:rPr lang="en-GB" b="1" dirty="0"/>
              <a:t> </a:t>
            </a:r>
            <a:r>
              <a:rPr lang="en-GB" b="1" dirty="0" smtClean="0"/>
              <a:t>         phonology’</a:t>
            </a:r>
            <a:endParaRPr lang="en-GB" b="1"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00608" y="3044591"/>
            <a:ext cx="6329849" cy="3877033"/>
          </a:xfrm>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3362" y="3645024"/>
            <a:ext cx="4823549" cy="321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1999" y="-459432"/>
            <a:ext cx="6177625" cy="4104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337978"/>
            <a:ext cx="1115616" cy="1422050"/>
          </a:xfrm>
          <a:prstGeom prst="rect">
            <a:avLst/>
          </a:prstGeom>
        </p:spPr>
      </p:pic>
    </p:spTree>
    <p:extLst>
      <p:ext uri="{BB962C8B-B14F-4D97-AF65-F5344CB8AC3E}">
        <p14:creationId xmlns:p14="http://schemas.microsoft.com/office/powerpoint/2010/main" val="79501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51520" y="260350"/>
            <a:ext cx="8640960" cy="6264275"/>
          </a:xfrm>
        </p:spPr>
        <p:txBody>
          <a:bodyPr>
            <a:noAutofit/>
          </a:bodyPr>
          <a:lstStyle/>
          <a:p>
            <a:pPr marL="0" indent="0">
              <a:buNone/>
            </a:pPr>
            <a:r>
              <a:rPr lang="en-GB" sz="9000" b="1" dirty="0" smtClean="0"/>
              <a:t>What’s really really important? </a:t>
            </a:r>
            <a:r>
              <a:rPr lang="en-GB" sz="6000" b="1" dirty="0"/>
              <a:t>-</a:t>
            </a:r>
            <a:r>
              <a:rPr lang="en-GB" sz="6000" b="1" dirty="0" smtClean="0"/>
              <a:t> so important that you’d write it on a protest banner and chant it</a:t>
            </a:r>
            <a:endParaRPr lang="en-GB" sz="60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9959" y="4005064"/>
            <a:ext cx="2024041" cy="2852936"/>
          </a:xfrm>
          <a:prstGeom prst="rect">
            <a:avLst/>
          </a:prstGeom>
        </p:spPr>
      </p:pic>
    </p:spTree>
    <p:extLst>
      <p:ext uri="{BB962C8B-B14F-4D97-AF65-F5344CB8AC3E}">
        <p14:creationId xmlns:p14="http://schemas.microsoft.com/office/powerpoint/2010/main" val="6919441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098" y="274638"/>
            <a:ext cx="4921958" cy="1311850"/>
          </a:xfrm>
        </p:spPr>
        <p:txBody>
          <a:bodyPr>
            <a:normAutofit/>
          </a:bodyPr>
          <a:lstStyle/>
          <a:p>
            <a:r>
              <a:rPr lang="en-GB" b="1" dirty="0" smtClean="0"/>
              <a:t>Task 3: DIY dictation</a:t>
            </a:r>
            <a:endParaRPr lang="en-GB"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48064" y="0"/>
            <a:ext cx="5147862" cy="342900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71" y="1772816"/>
            <a:ext cx="2690417" cy="370841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37058" y="3429000"/>
            <a:ext cx="5936222" cy="3672408"/>
          </a:xfrm>
          <a:prstGeom prst="rect">
            <a:avLst/>
          </a:prstGeom>
        </p:spPr>
      </p:pic>
    </p:spTree>
    <p:extLst>
      <p:ext uri="{BB962C8B-B14F-4D97-AF65-F5344CB8AC3E}">
        <p14:creationId xmlns:p14="http://schemas.microsoft.com/office/powerpoint/2010/main" val="25485878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07504" y="116632"/>
            <a:ext cx="8928992" cy="6741367"/>
          </a:xfrm>
        </p:spPr>
        <p:txBody>
          <a:bodyPr>
            <a:normAutofit fontScale="55000" lnSpcReduction="20000"/>
          </a:bodyPr>
          <a:lstStyle/>
          <a:p>
            <a:pPr marL="0" indent="0">
              <a:buNone/>
            </a:pPr>
            <a:r>
              <a:rPr lang="en-GB" sz="3800" dirty="0" smtClean="0"/>
              <a:t>1) Last </a:t>
            </a:r>
            <a:r>
              <a:rPr lang="en-GB" sz="3800" dirty="0"/>
              <a:t>week, a Catholic nun was not allowed to take a medical entrance examination, the All-India Pre-Medical Entrance Test (AIPMT). She was wearing her religious ‘habit’, a nun's veil and a cross around her neck. They did not stop Sister </a:t>
            </a:r>
            <a:r>
              <a:rPr lang="en-GB" sz="3800" dirty="0" err="1"/>
              <a:t>Seba</a:t>
            </a:r>
            <a:r>
              <a:rPr lang="en-GB" sz="3800" dirty="0"/>
              <a:t> for religious reasons. Most people respect Catholic nuns in Kerala. But she couldn’t take the exam because a lot of other people have been cheating. </a:t>
            </a:r>
          </a:p>
          <a:p>
            <a:pPr marL="0" indent="0">
              <a:buNone/>
            </a:pPr>
            <a:r>
              <a:rPr lang="en-GB" sz="3800" dirty="0" smtClean="0"/>
              <a:t>2) They </a:t>
            </a:r>
            <a:r>
              <a:rPr lang="en-GB" sz="3800" dirty="0"/>
              <a:t>introduced a dress code because some people, not the nun, had secretly taken important papers into the exam. They really wanted to pass the entrance exams for the top medical college. Earlier last week, the Kerala High Court allowed two Muslim girls to wear a headscarf and dresses with full sleeves for the exam – but only if one of the people responsible could ‘frisk’ them (search their body and clothes) if necessary. </a:t>
            </a:r>
          </a:p>
          <a:p>
            <a:pPr marL="0" indent="0">
              <a:buNone/>
            </a:pPr>
            <a:r>
              <a:rPr lang="en-GB" sz="3800" dirty="0" smtClean="0"/>
              <a:t>3) There </a:t>
            </a:r>
            <a:r>
              <a:rPr lang="en-GB" sz="3800" dirty="0"/>
              <a:t>were big problems with the exam. People said some students found out the questions before the exam. And that students had secretly taken electronic equipment into the exam so they could cheat. So the Education Board cancelled the examinations after they happened. They then told candidates that they must not wear anything like ‘belts, caps, scarves, </a:t>
            </a:r>
            <a:r>
              <a:rPr lang="en-GB" sz="3800" dirty="0" err="1"/>
              <a:t>etc</a:t>
            </a:r>
            <a:r>
              <a:rPr lang="en-GB" sz="3800" dirty="0"/>
              <a:t>’ in the examination hall. The Supreme Court said students were not allowed to wear a hijab. They said ‘your faith won’t disappear’ if you don’t wear a hijab on one day. </a:t>
            </a:r>
          </a:p>
          <a:p>
            <a:pPr marL="0" indent="0">
              <a:buNone/>
            </a:pPr>
            <a:r>
              <a:rPr lang="en-GB" sz="3800" dirty="0" smtClean="0"/>
              <a:t>4) We </a:t>
            </a:r>
            <a:r>
              <a:rPr lang="en-GB" sz="3800" dirty="0"/>
              <a:t>know it is difficult for them to organize exams to stop students cheating. But they could be more understanding. </a:t>
            </a:r>
          </a:p>
          <a:p>
            <a:pPr marL="0" indent="0">
              <a:buNone/>
            </a:pPr>
            <a:r>
              <a:rPr lang="en-GB" sz="3800" dirty="0"/>
              <a:t>Sister </a:t>
            </a:r>
            <a:r>
              <a:rPr lang="en-GB" sz="3800" dirty="0" err="1"/>
              <a:t>Seba</a:t>
            </a:r>
            <a:r>
              <a:rPr lang="en-GB" sz="3800" dirty="0"/>
              <a:t>, the nun, asked if she could sit in a separate, private room to take her exams but they said no. So she did not take the exam. She wasted a whole year. So did the Muslim women in hijabs. </a:t>
            </a:r>
          </a:p>
          <a:p>
            <a:endParaRPr lang="en-GB" dirty="0"/>
          </a:p>
        </p:txBody>
      </p:sp>
    </p:spTree>
    <p:extLst>
      <p:ext uri="{BB962C8B-B14F-4D97-AF65-F5344CB8AC3E}">
        <p14:creationId xmlns:p14="http://schemas.microsoft.com/office/powerpoint/2010/main" val="35804141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4618856" cy="819472"/>
          </a:xfrm>
        </p:spPr>
        <p:txBody>
          <a:bodyPr/>
          <a:lstStyle/>
          <a:p>
            <a:r>
              <a:rPr lang="en-GB" b="1" dirty="0" smtClean="0"/>
              <a:t>Task 4: DIY gap-fill</a:t>
            </a:r>
            <a:endParaRPr lang="en-GB" b="1"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3527" y="1124744"/>
            <a:ext cx="4248471" cy="2757906"/>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9" y="3685828"/>
            <a:ext cx="4903643" cy="326398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2960" y="548680"/>
            <a:ext cx="4496724" cy="2993132"/>
          </a:xfrm>
          <a:prstGeom prst="rect">
            <a:avLst/>
          </a:prstGeom>
        </p:spPr>
      </p:pic>
      <p:sp>
        <p:nvSpPr>
          <p:cNvPr id="9" name="Rectangle 8"/>
          <p:cNvSpPr/>
          <p:nvPr/>
        </p:nvSpPr>
        <p:spPr>
          <a:xfrm>
            <a:off x="251520" y="4005064"/>
            <a:ext cx="4320480" cy="2677656"/>
          </a:xfrm>
          <a:prstGeom prst="rect">
            <a:avLst/>
          </a:prstGeom>
        </p:spPr>
        <p:txBody>
          <a:bodyPr wrap="square">
            <a:spAutoFit/>
          </a:bodyPr>
          <a:lstStyle/>
          <a:p>
            <a:r>
              <a:rPr lang="en-GB" sz="2800" b="1" i="1" dirty="0" smtClean="0">
                <a:solidFill>
                  <a:prstClr val="black"/>
                </a:solidFill>
              </a:rPr>
              <a:t>Technology success stories</a:t>
            </a:r>
            <a:r>
              <a:rPr lang="en-GB" sz="2800" i="1" dirty="0" smtClean="0">
                <a:solidFill>
                  <a:prstClr val="black"/>
                </a:solidFill>
              </a:rPr>
              <a:t>: If we want </a:t>
            </a:r>
            <a:r>
              <a:rPr lang="en-GB" sz="2800" i="1" dirty="0">
                <a:solidFill>
                  <a:prstClr val="black"/>
                </a:solidFill>
              </a:rPr>
              <a:t>technology, low and high, to make a difference, it needs to be appropriate, </a:t>
            </a:r>
            <a:r>
              <a:rPr lang="en-GB" sz="2800" i="1" dirty="0" smtClean="0">
                <a:solidFill>
                  <a:prstClr val="black"/>
                </a:solidFill>
              </a:rPr>
              <a:t>and cheap enough </a:t>
            </a:r>
            <a:endParaRPr lang="en-GB" sz="2800" dirty="0"/>
          </a:p>
        </p:txBody>
      </p:sp>
    </p:spTree>
    <p:extLst>
      <p:ext uri="{BB962C8B-B14F-4D97-AF65-F5344CB8AC3E}">
        <p14:creationId xmlns:p14="http://schemas.microsoft.com/office/powerpoint/2010/main" val="23456699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0"/>
            <a:ext cx="9144000" cy="6858000"/>
          </a:xfrm>
        </p:spPr>
        <p:txBody>
          <a:bodyPr>
            <a:normAutofit fontScale="25000" lnSpcReduction="20000"/>
          </a:bodyPr>
          <a:lstStyle/>
          <a:p>
            <a:pPr marL="0" indent="0">
              <a:buNone/>
            </a:pPr>
            <a:r>
              <a:rPr lang="en-GB" sz="8400" b="1" dirty="0" smtClean="0"/>
              <a:t>a) Only </a:t>
            </a:r>
            <a:r>
              <a:rPr lang="en-GB" sz="8400" b="1" dirty="0"/>
              <a:t>connect</a:t>
            </a:r>
            <a:r>
              <a:rPr lang="en-GB" sz="8400" dirty="0"/>
              <a:t> </a:t>
            </a:r>
            <a:r>
              <a:rPr lang="en-GB" sz="8400" dirty="0" smtClean="0"/>
              <a:t> Many </a:t>
            </a:r>
            <a:r>
              <a:rPr lang="en-GB" sz="8400" dirty="0"/>
              <a:t>families of refugees lose contact because they cannot find, or communicate with, each other. REFUNITE is a new online platform that offers help. It mainly works with mobile texts. People looking for others can register for free. They have a database of 400,000 people. It is easy to use, and people can use Amharic, English, French, Somali, Sudanese, Arabic and Swahili languages. It has helped some people meet already. </a:t>
            </a:r>
          </a:p>
          <a:p>
            <a:pPr marL="0" indent="0">
              <a:buNone/>
            </a:pPr>
            <a:r>
              <a:rPr lang="en-GB" sz="8400" b="1" dirty="0" smtClean="0"/>
              <a:t>b) Fruits </a:t>
            </a:r>
            <a:r>
              <a:rPr lang="en-GB" sz="8400" b="1" dirty="0"/>
              <a:t>of the forest</a:t>
            </a:r>
            <a:r>
              <a:rPr lang="en-GB" sz="8400" dirty="0"/>
              <a:t> </a:t>
            </a:r>
            <a:r>
              <a:rPr lang="en-GB" sz="8400" dirty="0" smtClean="0"/>
              <a:t> Picking </a:t>
            </a:r>
            <a:r>
              <a:rPr lang="en-GB" sz="8400" dirty="0"/>
              <a:t>coffee, protecting the forest. Peruvian farmers grow cash crops </a:t>
            </a:r>
            <a:r>
              <a:rPr lang="en-GB" sz="8400" dirty="0" err="1"/>
              <a:t>eg</a:t>
            </a:r>
            <a:r>
              <a:rPr lang="en-GB" sz="8400" dirty="0"/>
              <a:t>. bananas, coffee and yucca, together with local trees. This helps protect the plants and stops soil erosion. This is very different from the ‘slash-and-burn’ farming they used before for coffee – this destroyed some of the mountainsides. They use organic manure and pest management. And </a:t>
            </a:r>
            <a:r>
              <a:rPr lang="en-GB" sz="8400" dirty="0" smtClean="0"/>
              <a:t>the </a:t>
            </a:r>
            <a:r>
              <a:rPr lang="en-GB" sz="8400" dirty="0"/>
              <a:t>farmers increased production by 33 per cent in one year. </a:t>
            </a:r>
          </a:p>
          <a:p>
            <a:pPr marL="0" indent="0">
              <a:buNone/>
            </a:pPr>
            <a:r>
              <a:rPr lang="en-GB" sz="8400" b="1" dirty="0" smtClean="0"/>
              <a:t>c) Hole </a:t>
            </a:r>
            <a:r>
              <a:rPr lang="en-GB" sz="8400" b="1" dirty="0"/>
              <a:t>in the wall</a:t>
            </a:r>
            <a:r>
              <a:rPr lang="en-GB" sz="8400" dirty="0"/>
              <a:t> </a:t>
            </a:r>
            <a:r>
              <a:rPr lang="en-GB" sz="8400" dirty="0" smtClean="0"/>
              <a:t>The </a:t>
            </a:r>
            <a:r>
              <a:rPr lang="en-GB" sz="8400" dirty="0"/>
              <a:t>idea behind this Indian organization is ‘Minimally Invasive Education’. They put computer terminals with internet access in a hole in a specially constructed wall in areas of poorer children. The children have not been to school much. They discover how to use the computer, and help each other. And they are very proud of teaching themselves and their new skills. </a:t>
            </a:r>
          </a:p>
          <a:p>
            <a:pPr marL="0" indent="0">
              <a:buNone/>
            </a:pPr>
            <a:r>
              <a:rPr lang="en-GB" sz="8400" b="1" dirty="0" smtClean="0"/>
              <a:t>d) To </a:t>
            </a:r>
            <a:r>
              <a:rPr lang="en-GB" sz="8400" b="1" dirty="0"/>
              <a:t>market – using gravity</a:t>
            </a:r>
            <a:r>
              <a:rPr lang="en-GB" sz="8400" dirty="0"/>
              <a:t> </a:t>
            </a:r>
            <a:r>
              <a:rPr lang="en-GB" sz="8400" dirty="0" smtClean="0"/>
              <a:t>The </a:t>
            </a:r>
            <a:r>
              <a:rPr lang="en-GB" sz="8400" dirty="0"/>
              <a:t>monsoon season used to be very difficult for hill farmers in Nepal. The hills get very dangerous and slippery. People have to choose: they can take goods to market and they could die as it is so </a:t>
            </a:r>
            <a:r>
              <a:rPr lang="en-GB" sz="8400" dirty="0" smtClean="0"/>
              <a:t>dangerous; </a:t>
            </a:r>
            <a:r>
              <a:rPr lang="en-GB" sz="8400" dirty="0"/>
              <a:t>or they </a:t>
            </a:r>
            <a:r>
              <a:rPr lang="en-GB" sz="8400" dirty="0" smtClean="0"/>
              <a:t>can </a:t>
            </a:r>
            <a:r>
              <a:rPr lang="en-GB" sz="8400" dirty="0"/>
              <a:t>watch the food as it rots and goes to waste. Then they started using a very clever trolley on steel wires. This has made a big difference. The full trolley goes down - the weight of what is in it pulls it down. At the same time, the empty one is pulled up ready to put more goods in. It’s simply mechanical, and does not need any electricity. </a:t>
            </a:r>
          </a:p>
          <a:p>
            <a:pPr marL="0" indent="0">
              <a:buNone/>
            </a:pPr>
            <a:r>
              <a:rPr lang="en-GB" sz="8400" dirty="0" smtClean="0"/>
              <a:t>. </a:t>
            </a:r>
            <a:endParaRPr lang="en-GB" sz="8400" dirty="0"/>
          </a:p>
          <a:p>
            <a:endParaRPr lang="en-GB" dirty="0"/>
          </a:p>
        </p:txBody>
      </p:sp>
    </p:spTree>
    <p:extLst>
      <p:ext uri="{BB962C8B-B14F-4D97-AF65-F5344CB8AC3E}">
        <p14:creationId xmlns:p14="http://schemas.microsoft.com/office/powerpoint/2010/main" val="32283793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712968" cy="634082"/>
          </a:xfrm>
        </p:spPr>
        <p:txBody>
          <a:bodyPr>
            <a:normAutofit fontScale="90000"/>
          </a:bodyPr>
          <a:lstStyle/>
          <a:p>
            <a:r>
              <a:rPr lang="en-GB" b="1" dirty="0"/>
              <a:t>E</a:t>
            </a:r>
            <a:r>
              <a:rPr lang="en-GB" b="1" dirty="0" smtClean="0"/>
              <a:t>xample: ‘small words’ </a:t>
            </a:r>
            <a:r>
              <a:rPr lang="en-GB" sz="2700" b="1" dirty="0" smtClean="0"/>
              <a:t>(articles / prepositions …)</a:t>
            </a:r>
            <a:endParaRPr lang="en-GB" sz="2700" b="1" dirty="0"/>
          </a:p>
        </p:txBody>
      </p:sp>
      <p:sp>
        <p:nvSpPr>
          <p:cNvPr id="3" name="Content Placeholder 2"/>
          <p:cNvSpPr>
            <a:spLocks noGrp="1"/>
          </p:cNvSpPr>
          <p:nvPr>
            <p:ph idx="1"/>
          </p:nvPr>
        </p:nvSpPr>
        <p:spPr>
          <a:xfrm>
            <a:off x="395536" y="1124744"/>
            <a:ext cx="8424936" cy="5400600"/>
          </a:xfrm>
        </p:spPr>
        <p:txBody>
          <a:bodyPr>
            <a:normAutofit fontScale="92500"/>
          </a:bodyPr>
          <a:lstStyle/>
          <a:p>
            <a:pPr marL="0" indent="0">
              <a:buNone/>
            </a:pPr>
            <a:r>
              <a:rPr lang="en-GB" b="1" dirty="0"/>
              <a:t>b) Fruits of the forest</a:t>
            </a:r>
            <a:r>
              <a:rPr lang="en-GB" dirty="0"/>
              <a:t>  Picking coffee, protecting </a:t>
            </a:r>
            <a:r>
              <a:rPr lang="en-GB" dirty="0" smtClean="0"/>
              <a:t>1/…. </a:t>
            </a:r>
            <a:r>
              <a:rPr lang="en-GB" dirty="0"/>
              <a:t>forest. Peruvian farmers grow cash crops </a:t>
            </a:r>
            <a:r>
              <a:rPr lang="en-GB" dirty="0" err="1"/>
              <a:t>eg</a:t>
            </a:r>
            <a:r>
              <a:rPr lang="en-GB" dirty="0"/>
              <a:t>. bananas, coffee </a:t>
            </a:r>
            <a:r>
              <a:rPr lang="en-GB" dirty="0" smtClean="0"/>
              <a:t>2/…. </a:t>
            </a:r>
            <a:r>
              <a:rPr lang="en-GB" dirty="0"/>
              <a:t>yucca, together </a:t>
            </a:r>
            <a:r>
              <a:rPr lang="en-GB" dirty="0" smtClean="0"/>
              <a:t>3/…. </a:t>
            </a:r>
            <a:r>
              <a:rPr lang="en-GB" dirty="0"/>
              <a:t>local trees. This helps protect </a:t>
            </a:r>
            <a:r>
              <a:rPr lang="en-GB" dirty="0" smtClean="0"/>
              <a:t>4/…. </a:t>
            </a:r>
            <a:r>
              <a:rPr lang="en-GB" dirty="0"/>
              <a:t>plants </a:t>
            </a:r>
            <a:r>
              <a:rPr lang="en-GB" dirty="0" smtClean="0"/>
              <a:t>5/…. </a:t>
            </a:r>
            <a:r>
              <a:rPr lang="en-GB" dirty="0"/>
              <a:t>stops soil erosion. This is very different from </a:t>
            </a:r>
            <a:r>
              <a:rPr lang="en-GB" dirty="0" smtClean="0"/>
              <a:t>6/…. </a:t>
            </a:r>
            <a:r>
              <a:rPr lang="en-GB" dirty="0"/>
              <a:t>‘slash-and-burn’ farming they used before </a:t>
            </a:r>
            <a:r>
              <a:rPr lang="en-GB" dirty="0" smtClean="0"/>
              <a:t>7/…. </a:t>
            </a:r>
            <a:r>
              <a:rPr lang="en-GB" dirty="0"/>
              <a:t>coffee – this destroyed some of the mountainsides. They use organic manure and pest management. And the farmers increased production by 33 per cent in one year. </a:t>
            </a:r>
            <a:endParaRPr lang="en-GB" dirty="0" smtClean="0"/>
          </a:p>
          <a:p>
            <a:pPr marL="0" indent="0">
              <a:buNone/>
            </a:pPr>
            <a:r>
              <a:rPr lang="en-GB" i="1" dirty="0" smtClean="0"/>
              <a:t>Add these ‘small words’: with / for / the x 3 / and x2</a:t>
            </a:r>
            <a:endParaRPr lang="en-GB" i="1" dirty="0"/>
          </a:p>
          <a:p>
            <a:endParaRPr lang="en-GB" dirty="0"/>
          </a:p>
        </p:txBody>
      </p:sp>
    </p:spTree>
    <p:extLst>
      <p:ext uri="{BB962C8B-B14F-4D97-AF65-F5344CB8AC3E}">
        <p14:creationId xmlns:p14="http://schemas.microsoft.com/office/powerpoint/2010/main" val="33584989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6842934" cy="864096"/>
          </a:xfrm>
        </p:spPr>
        <p:txBody>
          <a:bodyPr>
            <a:noAutofit/>
          </a:bodyPr>
          <a:lstStyle/>
          <a:p>
            <a:r>
              <a:rPr lang="en-GB" sz="3600" b="1" dirty="0" smtClean="0"/>
              <a:t>Would you use these contexts? What else do you / learners need?</a:t>
            </a:r>
            <a:endParaRPr lang="en-GB" sz="3600" b="1" dirty="0"/>
          </a:p>
        </p:txBody>
      </p:sp>
      <p:sp>
        <p:nvSpPr>
          <p:cNvPr id="3" name="Content Placeholder 2"/>
          <p:cNvSpPr>
            <a:spLocks noGrp="1"/>
          </p:cNvSpPr>
          <p:nvPr>
            <p:ph idx="1"/>
          </p:nvPr>
        </p:nvSpPr>
        <p:spPr>
          <a:xfrm>
            <a:off x="179512" y="1268760"/>
            <a:ext cx="8507288" cy="5414438"/>
          </a:xfrm>
        </p:spPr>
        <p:txBody>
          <a:bodyPr>
            <a:normAutofit fontScale="92500" lnSpcReduction="20000"/>
          </a:bodyPr>
          <a:lstStyle/>
          <a:p>
            <a:pPr marL="0" indent="0">
              <a:buNone/>
            </a:pPr>
            <a:r>
              <a:rPr lang="en-GB" dirty="0" smtClean="0"/>
              <a:t>1/ Climate-proofing the planet: </a:t>
            </a:r>
            <a:r>
              <a:rPr lang="en-GB" b="1" dirty="0" smtClean="0"/>
              <a:t>present </a:t>
            </a:r>
          </a:p>
          <a:p>
            <a:pPr marL="0" indent="0">
              <a:buNone/>
            </a:pPr>
            <a:r>
              <a:rPr lang="en-GB" b="1" dirty="0" smtClean="0"/>
              <a:t>continuous</a:t>
            </a:r>
            <a:r>
              <a:rPr lang="en-GB" dirty="0" smtClean="0"/>
              <a:t> for time around now</a:t>
            </a:r>
          </a:p>
          <a:p>
            <a:pPr marL="0" indent="0">
              <a:buNone/>
            </a:pPr>
            <a:r>
              <a:rPr lang="en-GB" dirty="0" smtClean="0"/>
              <a:t>2/ Rana Plaza: </a:t>
            </a:r>
            <a:r>
              <a:rPr lang="en-GB" b="1" dirty="0" smtClean="0"/>
              <a:t>3</a:t>
            </a:r>
            <a:r>
              <a:rPr lang="en-GB" b="1" baseline="30000" dirty="0" smtClean="0"/>
              <a:t>rd</a:t>
            </a:r>
            <a:r>
              <a:rPr lang="en-GB" b="1" dirty="0" smtClean="0"/>
              <a:t> conditional </a:t>
            </a:r>
            <a:r>
              <a:rPr lang="en-GB" dirty="0" smtClean="0"/>
              <a:t>/ should(</a:t>
            </a:r>
            <a:r>
              <a:rPr lang="en-GB" dirty="0" err="1" smtClean="0"/>
              <a:t>n’t</a:t>
            </a:r>
            <a:r>
              <a:rPr lang="en-GB" dirty="0" smtClean="0"/>
              <a:t>) </a:t>
            </a:r>
          </a:p>
          <a:p>
            <a:pPr marL="0" indent="0">
              <a:buNone/>
            </a:pPr>
            <a:r>
              <a:rPr lang="en-GB" dirty="0" smtClean="0"/>
              <a:t>have + pp / I wish + past perfect for regret</a:t>
            </a:r>
          </a:p>
          <a:p>
            <a:pPr marL="0" indent="0">
              <a:buNone/>
            </a:pPr>
            <a:r>
              <a:rPr lang="en-GB" dirty="0" smtClean="0"/>
              <a:t>3/ Helping refugees: </a:t>
            </a:r>
            <a:r>
              <a:rPr lang="en-GB" b="1" dirty="0" smtClean="0"/>
              <a:t>present perfect</a:t>
            </a:r>
          </a:p>
          <a:p>
            <a:pPr marL="0" indent="0">
              <a:buNone/>
            </a:pPr>
            <a:r>
              <a:rPr lang="en-GB" dirty="0" smtClean="0"/>
              <a:t>4/ </a:t>
            </a:r>
            <a:r>
              <a:rPr lang="en-GB" b="1" dirty="0" smtClean="0"/>
              <a:t>Used to + </a:t>
            </a:r>
            <a:r>
              <a:rPr lang="en-GB" b="1" dirty="0" err="1" smtClean="0"/>
              <a:t>inf</a:t>
            </a:r>
            <a:r>
              <a:rPr lang="en-GB" b="1" dirty="0" smtClean="0"/>
              <a:t> </a:t>
            </a:r>
            <a:r>
              <a:rPr lang="en-GB" dirty="0" smtClean="0"/>
              <a:t>/ present perfect </a:t>
            </a:r>
          </a:p>
          <a:p>
            <a:pPr marL="0" indent="0">
              <a:buNone/>
            </a:pPr>
            <a:r>
              <a:rPr lang="en-GB" dirty="0"/>
              <a:t>f</a:t>
            </a:r>
            <a:r>
              <a:rPr lang="en-GB" dirty="0" smtClean="0"/>
              <a:t>or changes</a:t>
            </a:r>
          </a:p>
          <a:p>
            <a:pPr marL="0" indent="0">
              <a:buNone/>
            </a:pPr>
            <a:endParaRPr lang="en-GB" dirty="0"/>
          </a:p>
          <a:p>
            <a:pPr marL="0" indent="0">
              <a:buNone/>
            </a:pPr>
            <a:endParaRPr lang="en-GB" dirty="0" smtClean="0"/>
          </a:p>
          <a:p>
            <a:pPr marL="0" indent="0">
              <a:buNone/>
            </a:pPr>
            <a:endParaRPr lang="en-GB" dirty="0" smtClean="0"/>
          </a:p>
          <a:p>
            <a:pPr marL="0" indent="0">
              <a:buNone/>
            </a:pPr>
            <a:r>
              <a:rPr lang="en-GB" dirty="0" smtClean="0"/>
              <a:t>5/ </a:t>
            </a:r>
            <a:r>
              <a:rPr lang="en-GB" b="1" dirty="0" smtClean="0"/>
              <a:t>The more … the more …</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50438" y="1934"/>
            <a:ext cx="2403025" cy="1698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71196" y="1916832"/>
            <a:ext cx="1618089" cy="959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4208" y="2996952"/>
            <a:ext cx="1516633" cy="1171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39751" y="4072824"/>
            <a:ext cx="2330897" cy="1627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83179" y="4886545"/>
            <a:ext cx="2334518" cy="1796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68011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GB" b="1" dirty="0" smtClean="0"/>
              <a:t>Example: verbs</a:t>
            </a:r>
            <a:endParaRPr lang="en-GB" b="1" dirty="0"/>
          </a:p>
        </p:txBody>
      </p:sp>
      <p:sp>
        <p:nvSpPr>
          <p:cNvPr id="3" name="Content Placeholder 2"/>
          <p:cNvSpPr>
            <a:spLocks noGrp="1"/>
          </p:cNvSpPr>
          <p:nvPr>
            <p:ph idx="1"/>
          </p:nvPr>
        </p:nvSpPr>
        <p:spPr>
          <a:xfrm>
            <a:off x="251520" y="908720"/>
            <a:ext cx="8712968" cy="5688632"/>
          </a:xfrm>
        </p:spPr>
        <p:txBody>
          <a:bodyPr>
            <a:normAutofit/>
          </a:bodyPr>
          <a:lstStyle/>
          <a:p>
            <a:pPr marL="0" indent="0">
              <a:buNone/>
            </a:pPr>
            <a:r>
              <a:rPr lang="en-GB" b="1" dirty="0"/>
              <a:t>c) Hole in the wall</a:t>
            </a:r>
            <a:r>
              <a:rPr lang="en-GB" dirty="0"/>
              <a:t> The idea behind this Indian organization </a:t>
            </a:r>
            <a:r>
              <a:rPr lang="en-GB" dirty="0" smtClean="0"/>
              <a:t>1/…. </a:t>
            </a:r>
            <a:r>
              <a:rPr lang="en-GB" dirty="0"/>
              <a:t>‘Minimally Invasive Education’. They </a:t>
            </a:r>
            <a:r>
              <a:rPr lang="en-GB" dirty="0" smtClean="0"/>
              <a:t>2/…. </a:t>
            </a:r>
            <a:r>
              <a:rPr lang="en-GB" dirty="0"/>
              <a:t>computer terminals with internet access in a hole in a specially constructed wall in areas of poorer children. The </a:t>
            </a:r>
            <a:r>
              <a:rPr lang="en-GB" dirty="0" smtClean="0"/>
              <a:t>children 3/…. to </a:t>
            </a:r>
            <a:r>
              <a:rPr lang="en-GB" dirty="0"/>
              <a:t>school much. They </a:t>
            </a:r>
            <a:r>
              <a:rPr lang="en-GB" dirty="0" smtClean="0"/>
              <a:t>4/…. </a:t>
            </a:r>
            <a:r>
              <a:rPr lang="en-GB" dirty="0"/>
              <a:t>how to use the computer, and </a:t>
            </a:r>
            <a:r>
              <a:rPr lang="en-GB" dirty="0" smtClean="0"/>
              <a:t>5/…. </a:t>
            </a:r>
            <a:r>
              <a:rPr lang="en-GB" dirty="0"/>
              <a:t>each other. And they are very proud of teaching themselves and their new skills. </a:t>
            </a:r>
            <a:endParaRPr lang="en-GB" dirty="0" smtClean="0"/>
          </a:p>
          <a:p>
            <a:pPr marL="0" indent="0">
              <a:buNone/>
            </a:pPr>
            <a:r>
              <a:rPr lang="en-GB" i="1" dirty="0" smtClean="0"/>
              <a:t>Add these verbs – in the correct tense: discover / is / help / put / be (negative)</a:t>
            </a:r>
            <a:endParaRPr lang="en-GB" i="1" dirty="0"/>
          </a:p>
          <a:p>
            <a:endParaRPr lang="en-GB" dirty="0"/>
          </a:p>
        </p:txBody>
      </p:sp>
    </p:spTree>
    <p:extLst>
      <p:ext uri="{BB962C8B-B14F-4D97-AF65-F5344CB8AC3E}">
        <p14:creationId xmlns:p14="http://schemas.microsoft.com/office/powerpoint/2010/main" val="18284728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07950" y="332657"/>
            <a:ext cx="9036050" cy="6336432"/>
          </a:xfrm>
        </p:spPr>
        <p:txBody>
          <a:bodyPr>
            <a:normAutofit fontScale="92500"/>
          </a:bodyPr>
          <a:lstStyle/>
          <a:p>
            <a:pPr>
              <a:buFont typeface="Wingdings" panose="05000000000000000000" pitchFamily="2" charset="2"/>
              <a:buChar char="v"/>
            </a:pPr>
            <a:r>
              <a:rPr lang="en-GB" sz="7800" dirty="0"/>
              <a:t>Engage and activate!</a:t>
            </a:r>
          </a:p>
          <a:p>
            <a:pPr>
              <a:buFont typeface="Wingdings" panose="05000000000000000000" pitchFamily="2" charset="2"/>
              <a:buChar char="v"/>
            </a:pPr>
            <a:r>
              <a:rPr lang="en-GB" sz="8800" dirty="0" smtClean="0"/>
              <a:t>Anti-trivialisation!</a:t>
            </a:r>
          </a:p>
          <a:p>
            <a:pPr>
              <a:buFont typeface="Wingdings" panose="05000000000000000000" pitchFamily="2" charset="2"/>
              <a:buChar char="v"/>
            </a:pPr>
            <a:r>
              <a:rPr lang="en-GB" sz="8800" dirty="0" smtClean="0"/>
              <a:t>Bridges </a:t>
            </a:r>
          </a:p>
          <a:p>
            <a:pPr marL="0" indent="0">
              <a:buNone/>
            </a:pPr>
            <a:r>
              <a:rPr lang="en-GB" sz="8800" dirty="0" smtClean="0"/>
              <a:t>not walls!</a:t>
            </a:r>
            <a:endParaRPr lang="en-GB" sz="8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024" y="3340574"/>
            <a:ext cx="5258852" cy="3502930"/>
          </a:xfrm>
          <a:prstGeom prst="rect">
            <a:avLst/>
          </a:prstGeom>
        </p:spPr>
      </p:pic>
    </p:spTree>
    <p:extLst>
      <p:ext uri="{BB962C8B-B14F-4D97-AF65-F5344CB8AC3E}">
        <p14:creationId xmlns:p14="http://schemas.microsoft.com/office/powerpoint/2010/main" val="4241537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6000" b="1" dirty="0" smtClean="0"/>
              <a:t>Questions?</a:t>
            </a:r>
            <a:endParaRPr lang="en-GB" sz="6000" b="1"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30" y="5733256"/>
            <a:ext cx="9144000" cy="1124744"/>
          </a:xfrm>
          <a:prstGeom prst="rect">
            <a:avLst/>
          </a:prstGeom>
        </p:spPr>
      </p:pic>
      <p:sp>
        <p:nvSpPr>
          <p:cNvPr id="6" name="Content Placeholder 5"/>
          <p:cNvSpPr>
            <a:spLocks noGrp="1"/>
          </p:cNvSpPr>
          <p:nvPr>
            <p:ph idx="1"/>
          </p:nvPr>
        </p:nvSpPr>
        <p:spPr>
          <a:xfrm>
            <a:off x="457200" y="1340768"/>
            <a:ext cx="8435280" cy="4785395"/>
          </a:xfrm>
        </p:spPr>
        <p:txBody>
          <a:bodyPr/>
          <a:lstStyle/>
          <a:p>
            <a:r>
              <a:rPr lang="en-GB" dirty="0" smtClean="0"/>
              <a:t>All materials / ideas / visuals from</a:t>
            </a:r>
          </a:p>
          <a:p>
            <a:pPr marL="0" indent="0">
              <a:buNone/>
            </a:pPr>
            <a:r>
              <a:rPr lang="en-GB" sz="3600" b="1" dirty="0" smtClean="0"/>
              <a:t>Easier English wiki New Internationalist</a:t>
            </a:r>
            <a:r>
              <a:rPr lang="en-GB" dirty="0" smtClean="0"/>
              <a:t>:</a:t>
            </a:r>
          </a:p>
          <a:p>
            <a:pPr marL="0" indent="0">
              <a:buNone/>
            </a:pPr>
            <a:r>
              <a:rPr lang="en-GB" dirty="0" smtClean="0">
                <a:hlinkClick r:id="rId3"/>
              </a:rPr>
              <a:t>https://eewiki.newint.org/index.php/Main_Page</a:t>
            </a:r>
            <a:endParaRPr lang="en-GB" dirty="0" smtClean="0"/>
          </a:p>
          <a:p>
            <a:r>
              <a:rPr lang="en-GB" dirty="0" smtClean="0">
                <a:solidFill>
                  <a:srgbClr val="002060"/>
                </a:solidFill>
              </a:rPr>
              <a:t>Interested in Global Issues?: join </a:t>
            </a:r>
            <a:r>
              <a:rPr lang="en-GB" sz="4000" b="1" dirty="0" smtClean="0">
                <a:solidFill>
                  <a:srgbClr val="002060"/>
                </a:solidFill>
              </a:rPr>
              <a:t>IATEFL GISIG  </a:t>
            </a:r>
            <a:r>
              <a:rPr lang="en-GB" dirty="0" smtClean="0">
                <a:solidFill>
                  <a:srgbClr val="002060"/>
                </a:solidFill>
                <a:hlinkClick r:id="rId4"/>
              </a:rPr>
              <a:t>http://gisig.iatefl.org/</a:t>
            </a:r>
            <a:endParaRPr lang="en-GB" dirty="0" smtClean="0">
              <a:solidFill>
                <a:srgbClr val="002060"/>
              </a:solidFill>
            </a:endParaRPr>
          </a:p>
          <a:p>
            <a:pPr marL="0" indent="0">
              <a:buNone/>
            </a:pPr>
            <a:r>
              <a:rPr lang="en-GB" dirty="0" smtClean="0">
                <a:solidFill>
                  <a:srgbClr val="002060"/>
                </a:solidFill>
              </a:rPr>
              <a:t>PCE at IATEFL Glasgow, April: ‘English in an unstable world’</a:t>
            </a:r>
          </a:p>
          <a:p>
            <a:endParaRPr lang="en-GB" dirty="0"/>
          </a:p>
        </p:txBody>
      </p:sp>
    </p:spTree>
    <p:extLst>
      <p:ext uri="{BB962C8B-B14F-4D97-AF65-F5344CB8AC3E}">
        <p14:creationId xmlns:p14="http://schemas.microsoft.com/office/powerpoint/2010/main" val="37635619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smtClean="0"/>
              <a:t>But p</a:t>
            </a:r>
            <a:r>
              <a:rPr lang="en-GB" b="1" dirty="0" smtClean="0"/>
              <a:t>ublishers </a:t>
            </a:r>
            <a:r>
              <a:rPr lang="en-GB" b="1" dirty="0" smtClean="0"/>
              <a:t>don’t like:</a:t>
            </a:r>
            <a:endParaRPr lang="en-GB" b="1" dirty="0"/>
          </a:p>
        </p:txBody>
      </p:sp>
      <p:sp>
        <p:nvSpPr>
          <p:cNvPr id="3" name="Content Placeholder 2"/>
          <p:cNvSpPr>
            <a:spLocks noGrp="1"/>
          </p:cNvSpPr>
          <p:nvPr>
            <p:ph idx="1"/>
          </p:nvPr>
        </p:nvSpPr>
        <p:spPr>
          <a:xfrm>
            <a:off x="3779912" y="1412776"/>
            <a:ext cx="5256584" cy="5112568"/>
          </a:xfrm>
        </p:spPr>
        <p:txBody>
          <a:bodyPr>
            <a:noAutofit/>
          </a:bodyPr>
          <a:lstStyle/>
          <a:p>
            <a:pPr marL="0" indent="0">
              <a:buNone/>
            </a:pPr>
            <a:r>
              <a:rPr lang="en-GB" sz="4000" b="1" dirty="0" smtClean="0"/>
              <a:t>P - </a:t>
            </a:r>
            <a:r>
              <a:rPr lang="en-GB" sz="4000" b="1" dirty="0" smtClean="0">
                <a:solidFill>
                  <a:srgbClr val="FF0000"/>
                </a:solidFill>
              </a:rPr>
              <a:t>politics</a:t>
            </a:r>
          </a:p>
          <a:p>
            <a:pPr marL="0" indent="0">
              <a:buNone/>
            </a:pPr>
            <a:r>
              <a:rPr lang="en-GB" sz="4000" b="1" dirty="0" smtClean="0"/>
              <a:t>A - </a:t>
            </a:r>
            <a:r>
              <a:rPr lang="en-GB" sz="4000" b="1" dirty="0" smtClean="0">
                <a:solidFill>
                  <a:srgbClr val="7030A0"/>
                </a:solidFill>
              </a:rPr>
              <a:t>alcohol</a:t>
            </a:r>
          </a:p>
          <a:p>
            <a:pPr marL="0" indent="0">
              <a:buNone/>
            </a:pPr>
            <a:r>
              <a:rPr lang="en-GB" sz="4000" b="1" dirty="0" smtClean="0"/>
              <a:t>R - </a:t>
            </a:r>
            <a:r>
              <a:rPr lang="en-GB" sz="4000" b="1" dirty="0" smtClean="0">
                <a:solidFill>
                  <a:srgbClr val="00B050"/>
                </a:solidFill>
              </a:rPr>
              <a:t>religion</a:t>
            </a:r>
          </a:p>
          <a:p>
            <a:pPr marL="0" indent="0">
              <a:buNone/>
            </a:pPr>
            <a:r>
              <a:rPr lang="en-GB" sz="4000" b="1" dirty="0" smtClean="0"/>
              <a:t>S - </a:t>
            </a:r>
            <a:r>
              <a:rPr lang="en-GB" sz="4000" b="1" dirty="0" smtClean="0">
                <a:solidFill>
                  <a:srgbClr val="C00000"/>
                </a:solidFill>
              </a:rPr>
              <a:t>sex</a:t>
            </a:r>
          </a:p>
          <a:p>
            <a:pPr marL="0" indent="0">
              <a:buNone/>
            </a:pPr>
            <a:r>
              <a:rPr lang="en-GB" sz="4000" b="1" dirty="0" smtClean="0"/>
              <a:t>N - </a:t>
            </a:r>
            <a:r>
              <a:rPr lang="en-GB" sz="4000" b="1" dirty="0" smtClean="0">
                <a:solidFill>
                  <a:srgbClr val="0070C0"/>
                </a:solidFill>
              </a:rPr>
              <a:t>narcotics</a:t>
            </a:r>
          </a:p>
          <a:p>
            <a:pPr marL="0" indent="0">
              <a:buNone/>
            </a:pPr>
            <a:r>
              <a:rPr lang="en-GB" sz="4000" b="1" dirty="0" smtClean="0"/>
              <a:t>I  - -</a:t>
            </a:r>
            <a:r>
              <a:rPr lang="en-GB" sz="4000" b="1" dirty="0" smtClean="0">
                <a:solidFill>
                  <a:srgbClr val="00B050"/>
                </a:solidFill>
              </a:rPr>
              <a:t>isms</a:t>
            </a:r>
          </a:p>
          <a:p>
            <a:pPr marL="0" indent="0">
              <a:buNone/>
            </a:pPr>
            <a:r>
              <a:rPr lang="en-GB" sz="4000" b="1" dirty="0" smtClean="0"/>
              <a:t>P – </a:t>
            </a:r>
            <a:r>
              <a:rPr lang="en-GB" sz="4000" b="1" dirty="0" smtClean="0">
                <a:solidFill>
                  <a:srgbClr val="7030A0"/>
                </a:solidFill>
              </a:rPr>
              <a:t>pork    </a:t>
            </a:r>
            <a:r>
              <a:rPr lang="en-GB" sz="4400" b="1" dirty="0" smtClean="0"/>
              <a:t>WHY NOT??</a:t>
            </a:r>
            <a:endParaRPr lang="en-GB" sz="44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2492896"/>
            <a:ext cx="2857500" cy="2857500"/>
          </a:xfrm>
          <a:prstGeom prst="rect">
            <a:avLst/>
          </a:prstGeom>
        </p:spPr>
      </p:pic>
    </p:spTree>
    <p:extLst>
      <p:ext uri="{BB962C8B-B14F-4D97-AF65-F5344CB8AC3E}">
        <p14:creationId xmlns:p14="http://schemas.microsoft.com/office/powerpoint/2010/main" val="35947195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8712968" cy="1728192"/>
          </a:xfrm>
        </p:spPr>
        <p:txBody>
          <a:bodyPr>
            <a:normAutofit fontScale="90000"/>
          </a:bodyPr>
          <a:lstStyle/>
          <a:p>
            <a:r>
              <a:rPr lang="en-GB" b="1" dirty="0"/>
              <a:t>T</a:t>
            </a:r>
            <a:r>
              <a:rPr lang="en-GB" b="1" dirty="0" smtClean="0"/>
              <a:t>eachers / students /  managers might say you shouldn’t bring these topics into class because……:</a:t>
            </a:r>
            <a:endParaRPr lang="en-GB" b="1" dirty="0"/>
          </a:p>
        </p:txBody>
      </p:sp>
      <p:sp>
        <p:nvSpPr>
          <p:cNvPr id="3" name="Content Placeholder 2"/>
          <p:cNvSpPr>
            <a:spLocks noGrp="1"/>
          </p:cNvSpPr>
          <p:nvPr>
            <p:ph idx="1"/>
          </p:nvPr>
        </p:nvSpPr>
        <p:spPr>
          <a:xfrm>
            <a:off x="251520" y="2276872"/>
            <a:ext cx="8640960" cy="4392488"/>
          </a:xfrm>
        </p:spPr>
        <p:txBody>
          <a:bodyPr>
            <a:normAutofit/>
          </a:bodyPr>
          <a:lstStyle/>
          <a:p>
            <a:pPr marL="0" indent="0">
              <a:buNone/>
            </a:pPr>
            <a:r>
              <a:rPr lang="en-GB" sz="4000" b="1" dirty="0" smtClean="0">
                <a:solidFill>
                  <a:srgbClr val="7030A0"/>
                </a:solidFill>
              </a:rPr>
              <a:t>   “It’s boring!”             </a:t>
            </a:r>
            <a:r>
              <a:rPr lang="en-GB" sz="4000" b="1" dirty="0" smtClean="0">
                <a:solidFill>
                  <a:srgbClr val="FF0000"/>
                </a:solidFill>
              </a:rPr>
              <a:t>“It’s too political!”</a:t>
            </a:r>
          </a:p>
          <a:p>
            <a:pPr marL="0" indent="0">
              <a:buNone/>
            </a:pPr>
            <a:r>
              <a:rPr lang="en-GB" sz="4000" b="1" dirty="0" smtClean="0">
                <a:solidFill>
                  <a:srgbClr val="00B050"/>
                </a:solidFill>
              </a:rPr>
              <a:t>            “I don’t know anything about it!”</a:t>
            </a:r>
          </a:p>
          <a:p>
            <a:pPr marL="0" indent="0">
              <a:buNone/>
            </a:pPr>
            <a:r>
              <a:rPr lang="en-GB" sz="4000" b="1" dirty="0" smtClean="0">
                <a:solidFill>
                  <a:srgbClr val="FF0000"/>
                </a:solidFill>
              </a:rPr>
              <a:t>   “It’s dangerous to talk about!”</a:t>
            </a:r>
          </a:p>
          <a:p>
            <a:pPr marL="0" indent="0">
              <a:buNone/>
            </a:pPr>
            <a:r>
              <a:rPr lang="en-GB" sz="4000" b="1" dirty="0" smtClean="0">
                <a:solidFill>
                  <a:srgbClr val="0070C0"/>
                </a:solidFill>
              </a:rPr>
              <a:t>“It’s too heavy – we only need light, fun topics in class!”</a:t>
            </a:r>
          </a:p>
          <a:p>
            <a:pPr marL="0" indent="0">
              <a:buNone/>
            </a:pPr>
            <a:r>
              <a:rPr lang="en-GB" sz="4000" b="1" dirty="0" smtClean="0">
                <a:solidFill>
                  <a:srgbClr val="C00000"/>
                </a:solidFill>
              </a:rPr>
              <a:t>                         “It might upset people!”</a:t>
            </a:r>
          </a:p>
          <a:p>
            <a:pPr marL="0" indent="0">
              <a:buNone/>
            </a:pPr>
            <a:endParaRPr lang="en-GB" dirty="0"/>
          </a:p>
        </p:txBody>
      </p:sp>
    </p:spTree>
    <p:extLst>
      <p:ext uri="{BB962C8B-B14F-4D97-AF65-F5344CB8AC3E}">
        <p14:creationId xmlns:p14="http://schemas.microsoft.com/office/powerpoint/2010/main" val="28147448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570186"/>
          </a:xfrm>
        </p:spPr>
        <p:txBody>
          <a:bodyPr>
            <a:noAutofit/>
          </a:bodyPr>
          <a:lstStyle/>
          <a:p>
            <a:r>
              <a:rPr lang="en-GB" sz="9600" b="1" dirty="0" smtClean="0"/>
              <a:t>Trump</a:t>
            </a:r>
            <a:endParaRPr lang="en-GB" sz="9600" b="1" dirty="0"/>
          </a:p>
        </p:txBody>
      </p:sp>
      <p:sp>
        <p:nvSpPr>
          <p:cNvPr id="3" name="Content Placeholder 2"/>
          <p:cNvSpPr>
            <a:spLocks noGrp="1"/>
          </p:cNvSpPr>
          <p:nvPr>
            <p:ph idx="1"/>
          </p:nvPr>
        </p:nvSpPr>
        <p:spPr>
          <a:xfrm>
            <a:off x="457200" y="2420888"/>
            <a:ext cx="8435280" cy="3705275"/>
          </a:xfrm>
        </p:spPr>
        <p:txBody>
          <a:bodyPr>
            <a:normAutofit/>
          </a:bodyPr>
          <a:lstStyle/>
          <a:p>
            <a:pPr marL="0" indent="0">
              <a:buNone/>
            </a:pPr>
            <a:r>
              <a:rPr lang="en-GB" sz="8800" dirty="0" smtClean="0"/>
              <a:t>If ……		</a:t>
            </a:r>
            <a:r>
              <a:rPr lang="en-GB" sz="8800" dirty="0"/>
              <a:t> </a:t>
            </a:r>
            <a:r>
              <a:rPr lang="en-GB" sz="8800" dirty="0" smtClean="0"/>
              <a:t>    If …..</a:t>
            </a:r>
          </a:p>
          <a:p>
            <a:pPr marL="0" indent="0">
              <a:buNone/>
            </a:pPr>
            <a:r>
              <a:rPr lang="en-GB" sz="8800" dirty="0" smtClean="0"/>
              <a:t>Past            Future</a:t>
            </a:r>
            <a:endParaRPr lang="en-GB" sz="8800" dirty="0"/>
          </a:p>
        </p:txBody>
      </p:sp>
    </p:spTree>
    <p:extLst>
      <p:ext uri="{BB962C8B-B14F-4D97-AF65-F5344CB8AC3E}">
        <p14:creationId xmlns:p14="http://schemas.microsoft.com/office/powerpoint/2010/main" val="31747662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507288" cy="792088"/>
          </a:xfrm>
        </p:spPr>
        <p:txBody>
          <a:bodyPr>
            <a:normAutofit fontScale="90000"/>
          </a:bodyPr>
          <a:lstStyle/>
          <a:p>
            <a:r>
              <a:rPr lang="en-GB" b="1" dirty="0" smtClean="0"/>
              <a:t>Easier English wiki New Internationalist</a:t>
            </a:r>
            <a:endParaRPr lang="en-GB"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25819" y="3501008"/>
            <a:ext cx="7531141" cy="4234199"/>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9752" y="908720"/>
            <a:ext cx="6804248" cy="3825522"/>
          </a:xfrm>
          <a:prstGeom prst="rect">
            <a:avLst/>
          </a:prstGeom>
        </p:spPr>
      </p:pic>
      <p:sp>
        <p:nvSpPr>
          <p:cNvPr id="7" name="TextBox 6"/>
          <p:cNvSpPr txBox="1"/>
          <p:nvPr/>
        </p:nvSpPr>
        <p:spPr>
          <a:xfrm>
            <a:off x="0" y="1556792"/>
            <a:ext cx="2123728" cy="400110"/>
          </a:xfrm>
          <a:prstGeom prst="rect">
            <a:avLst/>
          </a:prstGeom>
          <a:noFill/>
        </p:spPr>
        <p:txBody>
          <a:bodyPr wrap="square" rtlCol="0">
            <a:spAutoFit/>
          </a:bodyPr>
          <a:lstStyle/>
          <a:p>
            <a:r>
              <a:rPr lang="en-GB" sz="2000" b="1" dirty="0"/>
              <a:t>e</a:t>
            </a:r>
            <a:r>
              <a:rPr lang="en-GB" sz="2000" b="1" dirty="0" smtClean="0"/>
              <a:t>ewiki.newint.org</a:t>
            </a:r>
            <a:endParaRPr lang="en-GB" sz="2000" b="1" dirty="0"/>
          </a:p>
        </p:txBody>
      </p:sp>
    </p:spTree>
    <p:extLst>
      <p:ext uri="{BB962C8B-B14F-4D97-AF65-F5344CB8AC3E}">
        <p14:creationId xmlns:p14="http://schemas.microsoft.com/office/powerpoint/2010/main" val="10088884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363272" cy="792088"/>
          </a:xfrm>
        </p:spPr>
        <p:txBody>
          <a:bodyPr>
            <a:normAutofit fontScale="90000"/>
          </a:bodyPr>
          <a:lstStyle/>
          <a:p>
            <a:r>
              <a:rPr lang="en-GB" dirty="0" smtClean="0"/>
              <a:t>What else teachers / learners need……:</a:t>
            </a:r>
            <a:endParaRPr lang="en-GB" dirty="0"/>
          </a:p>
        </p:txBody>
      </p:sp>
      <p:sp>
        <p:nvSpPr>
          <p:cNvPr id="4" name="Content Placeholder 3"/>
          <p:cNvSpPr>
            <a:spLocks noGrp="1"/>
          </p:cNvSpPr>
          <p:nvPr>
            <p:ph sz="half" idx="1"/>
          </p:nvPr>
        </p:nvSpPr>
        <p:spPr>
          <a:xfrm>
            <a:off x="323528" y="1196752"/>
            <a:ext cx="4680520" cy="5256584"/>
          </a:xfrm>
        </p:spPr>
        <p:txBody>
          <a:bodyPr>
            <a:normAutofit fontScale="92500" lnSpcReduction="20000"/>
          </a:bodyPr>
          <a:lstStyle/>
          <a:p>
            <a:pPr marL="0" indent="0">
              <a:buNone/>
            </a:pPr>
            <a:r>
              <a:rPr lang="en-GB" b="1" u="sng" dirty="0" smtClean="0"/>
              <a:t>Teacher:</a:t>
            </a:r>
          </a:p>
          <a:p>
            <a:r>
              <a:rPr lang="en-GB" dirty="0" smtClean="0"/>
              <a:t>Structure</a:t>
            </a:r>
          </a:p>
          <a:p>
            <a:r>
              <a:rPr lang="en-GB" dirty="0" smtClean="0"/>
              <a:t>Stages</a:t>
            </a:r>
          </a:p>
          <a:p>
            <a:r>
              <a:rPr lang="en-GB" dirty="0" smtClean="0"/>
              <a:t>Visuals</a:t>
            </a:r>
          </a:p>
          <a:p>
            <a:r>
              <a:rPr lang="en-GB" dirty="0" smtClean="0"/>
              <a:t>Model sentence(s)</a:t>
            </a:r>
          </a:p>
          <a:p>
            <a:r>
              <a:rPr lang="en-GB" dirty="0" smtClean="0"/>
              <a:t>Context that generates many examples</a:t>
            </a:r>
          </a:p>
          <a:p>
            <a:r>
              <a:rPr lang="en-GB" dirty="0" smtClean="0"/>
              <a:t>Ready materials</a:t>
            </a:r>
          </a:p>
          <a:p>
            <a:r>
              <a:rPr lang="en-GB" dirty="0" smtClean="0"/>
              <a:t>Learning checks</a:t>
            </a:r>
          </a:p>
          <a:p>
            <a:r>
              <a:rPr lang="en-GB" dirty="0" smtClean="0"/>
              <a:t>Differentiation options</a:t>
            </a:r>
          </a:p>
          <a:p>
            <a:r>
              <a:rPr lang="en-GB" dirty="0" smtClean="0"/>
              <a:t>Follow- up tasks / for self-study</a:t>
            </a:r>
          </a:p>
          <a:p>
            <a:r>
              <a:rPr lang="en-GB" dirty="0" smtClean="0"/>
              <a:t>Adaptation to class needs</a:t>
            </a:r>
          </a:p>
        </p:txBody>
      </p:sp>
      <p:sp>
        <p:nvSpPr>
          <p:cNvPr id="5" name="Content Placeholder 4"/>
          <p:cNvSpPr>
            <a:spLocks noGrp="1"/>
          </p:cNvSpPr>
          <p:nvPr>
            <p:ph sz="half" idx="2"/>
          </p:nvPr>
        </p:nvSpPr>
        <p:spPr>
          <a:xfrm>
            <a:off x="5004048" y="1124744"/>
            <a:ext cx="4139952" cy="5544616"/>
          </a:xfrm>
        </p:spPr>
        <p:txBody>
          <a:bodyPr>
            <a:normAutofit fontScale="92500" lnSpcReduction="20000"/>
          </a:bodyPr>
          <a:lstStyle/>
          <a:p>
            <a:pPr marL="0" indent="0">
              <a:buNone/>
            </a:pPr>
            <a:r>
              <a:rPr lang="en-GB" b="1" u="sng" dirty="0" smtClean="0"/>
              <a:t>Learners:</a:t>
            </a:r>
          </a:p>
          <a:p>
            <a:r>
              <a:rPr lang="en-GB" dirty="0" smtClean="0"/>
              <a:t>Interest / motivation</a:t>
            </a:r>
          </a:p>
          <a:p>
            <a:r>
              <a:rPr lang="en-GB" dirty="0" smtClean="0"/>
              <a:t>Clarity</a:t>
            </a:r>
          </a:p>
          <a:p>
            <a:r>
              <a:rPr lang="en-GB" dirty="0" smtClean="0"/>
              <a:t>Checking of understanding</a:t>
            </a:r>
          </a:p>
          <a:p>
            <a:r>
              <a:rPr lang="en-GB" dirty="0" smtClean="0"/>
              <a:t>Visuals</a:t>
            </a:r>
          </a:p>
          <a:p>
            <a:r>
              <a:rPr lang="en-GB" dirty="0" smtClean="0"/>
              <a:t>Feedback</a:t>
            </a:r>
          </a:p>
          <a:p>
            <a:r>
              <a:rPr lang="en-GB" dirty="0" smtClean="0"/>
              <a:t>Error correction</a:t>
            </a:r>
          </a:p>
          <a:p>
            <a:r>
              <a:rPr lang="en-GB" dirty="0" smtClean="0"/>
              <a:t>Further practice if necessary</a:t>
            </a:r>
          </a:p>
          <a:p>
            <a:r>
              <a:rPr lang="en-GB" dirty="0" smtClean="0"/>
              <a:t>Memory jogger</a:t>
            </a:r>
          </a:p>
          <a:p>
            <a:pPr marL="0" indent="0">
              <a:buNone/>
            </a:pPr>
            <a:endParaRPr lang="en-GB" dirty="0" smtClean="0"/>
          </a:p>
          <a:p>
            <a:pPr marL="0" indent="0">
              <a:buNone/>
            </a:pPr>
            <a:r>
              <a:rPr lang="en-GB" b="1" i="1" dirty="0" smtClean="0">
                <a:solidFill>
                  <a:srgbClr val="FF0000"/>
                </a:solidFill>
              </a:rPr>
              <a:t>Which of the above will materials probably NOT provide?</a:t>
            </a:r>
          </a:p>
          <a:p>
            <a:pPr marL="0" indent="0">
              <a:buNone/>
            </a:pPr>
            <a:endParaRPr lang="en-GB" dirty="0"/>
          </a:p>
        </p:txBody>
      </p:sp>
    </p:spTree>
    <p:extLst>
      <p:ext uri="{BB962C8B-B14F-4D97-AF65-F5344CB8AC3E}">
        <p14:creationId xmlns:p14="http://schemas.microsoft.com/office/powerpoint/2010/main" val="9311719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864096"/>
          </a:xfrm>
        </p:spPr>
        <p:txBody>
          <a:bodyPr>
            <a:normAutofit/>
          </a:bodyPr>
          <a:lstStyle/>
          <a:p>
            <a:r>
              <a:rPr lang="en-GB" dirty="0" smtClean="0"/>
              <a:t>Let’s look at some Ready Lessons:</a:t>
            </a:r>
            <a:endParaRPr lang="en-GB" dirty="0"/>
          </a:p>
        </p:txBody>
      </p:sp>
      <p:sp>
        <p:nvSpPr>
          <p:cNvPr id="3" name="Content Placeholder 2"/>
          <p:cNvSpPr>
            <a:spLocks noGrp="1"/>
          </p:cNvSpPr>
          <p:nvPr>
            <p:ph idx="1"/>
          </p:nvPr>
        </p:nvSpPr>
        <p:spPr>
          <a:xfrm>
            <a:off x="323528" y="1052736"/>
            <a:ext cx="8712968" cy="5073427"/>
          </a:xfrm>
        </p:spPr>
        <p:txBody>
          <a:bodyPr>
            <a:normAutofit/>
          </a:bodyPr>
          <a:lstStyle/>
          <a:p>
            <a:pPr marL="0" indent="0">
              <a:buNone/>
            </a:pPr>
            <a:r>
              <a:rPr lang="en-GB" b="1" dirty="0" smtClean="0"/>
              <a:t>Over 80 Ready Lessons:</a:t>
            </a:r>
          </a:p>
          <a:p>
            <a:pPr marL="0" indent="0">
              <a:buNone/>
            </a:pPr>
            <a:r>
              <a:rPr lang="en-GB" sz="2800" dirty="0" smtClean="0">
                <a:hlinkClick r:id="rId2"/>
              </a:rPr>
              <a:t>https://eewiki.newint.org/index.php/Ready_Lessons</a:t>
            </a:r>
            <a:endParaRPr lang="en-GB" sz="2800" dirty="0" smtClean="0"/>
          </a:p>
          <a:p>
            <a:pPr marL="0" indent="0">
              <a:buNone/>
            </a:pPr>
            <a:r>
              <a:rPr lang="en-GB" b="1" dirty="0" smtClean="0"/>
              <a:t>Ready Lessons with specific grammar presentation / practice:</a:t>
            </a:r>
          </a:p>
          <a:p>
            <a:pPr marL="0" indent="0">
              <a:buNone/>
            </a:pPr>
            <a:r>
              <a:rPr lang="en-GB" sz="2000" dirty="0" smtClean="0">
                <a:hlinkClick r:id="rId3"/>
              </a:rPr>
              <a:t>https://eewiki.newint.org/index.php/Global_Justice_contexts_for_presenting_and_practising_grammar</a:t>
            </a:r>
            <a:endParaRPr lang="en-GB" sz="2000" dirty="0" smtClean="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63888" y="3759801"/>
            <a:ext cx="5508104" cy="3096797"/>
          </a:xfrm>
          <a:prstGeom prst="rect">
            <a:avLst/>
          </a:prstGeom>
        </p:spPr>
      </p:pic>
    </p:spTree>
    <p:extLst>
      <p:ext uri="{BB962C8B-B14F-4D97-AF65-F5344CB8AC3E}">
        <p14:creationId xmlns:p14="http://schemas.microsoft.com/office/powerpoint/2010/main" val="40312994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GB" b="1" dirty="0" smtClean="0"/>
              <a:t>How can this sort of lesson help with these typical ESOL issues / problems:</a:t>
            </a:r>
            <a:endParaRPr lang="en-GB" b="1" dirty="0"/>
          </a:p>
        </p:txBody>
      </p:sp>
      <p:sp>
        <p:nvSpPr>
          <p:cNvPr id="3" name="Content Placeholder 2"/>
          <p:cNvSpPr>
            <a:spLocks noGrp="1"/>
          </p:cNvSpPr>
          <p:nvPr>
            <p:ph idx="1"/>
          </p:nvPr>
        </p:nvSpPr>
        <p:spPr>
          <a:xfrm>
            <a:off x="323528" y="1484784"/>
            <a:ext cx="8712968" cy="5256584"/>
          </a:xfrm>
        </p:spPr>
        <p:txBody>
          <a:bodyPr>
            <a:noAutofit/>
          </a:bodyPr>
          <a:lstStyle/>
          <a:p>
            <a:pPr marL="0" lvl="0" indent="0">
              <a:buNone/>
            </a:pPr>
            <a:r>
              <a:rPr lang="en-GB" sz="4000" b="1" dirty="0" smtClean="0">
                <a:solidFill>
                  <a:srgbClr val="7030A0"/>
                </a:solidFill>
              </a:rPr>
              <a:t>a) developing HOTS and / or creativity </a:t>
            </a:r>
          </a:p>
          <a:p>
            <a:pPr marL="0" lvl="0" indent="0">
              <a:buNone/>
            </a:pPr>
            <a:r>
              <a:rPr lang="en-GB" sz="4000" b="1" dirty="0" smtClean="0">
                <a:solidFill>
                  <a:srgbClr val="7030A0"/>
                </a:solidFill>
              </a:rPr>
              <a:t>b) lacking knowledge of the world </a:t>
            </a:r>
          </a:p>
          <a:p>
            <a:pPr marL="0" lvl="0" indent="0">
              <a:buNone/>
            </a:pPr>
            <a:r>
              <a:rPr lang="en-GB" sz="4000" b="1" dirty="0" smtClean="0">
                <a:solidFill>
                  <a:srgbClr val="7030A0"/>
                </a:solidFill>
              </a:rPr>
              <a:t>c) short-term and long-term memory problems</a:t>
            </a:r>
          </a:p>
          <a:p>
            <a:pPr marL="0" lvl="0" indent="0">
              <a:buNone/>
            </a:pPr>
            <a:r>
              <a:rPr lang="en-GB" sz="4000" b="1" dirty="0" smtClean="0">
                <a:solidFill>
                  <a:srgbClr val="7030A0"/>
                </a:solidFill>
              </a:rPr>
              <a:t>d) lack of engagement </a:t>
            </a:r>
          </a:p>
          <a:p>
            <a:pPr marL="0" lvl="0" indent="0">
              <a:buNone/>
            </a:pPr>
            <a:r>
              <a:rPr lang="en-GB" sz="4000" b="1" dirty="0" smtClean="0">
                <a:solidFill>
                  <a:srgbClr val="7030A0"/>
                </a:solidFill>
              </a:rPr>
              <a:t>/ motivation</a:t>
            </a:r>
          </a:p>
          <a:p>
            <a:pPr marL="0" lvl="0" indent="0">
              <a:buNone/>
            </a:pPr>
            <a:r>
              <a:rPr lang="en-GB" sz="4000" b="1" dirty="0" smtClean="0">
                <a:solidFill>
                  <a:srgbClr val="7030A0"/>
                </a:solidFill>
              </a:rPr>
              <a:t>e) ‘plateau-</a:t>
            </a:r>
            <a:r>
              <a:rPr lang="en-GB" sz="4000" b="1" dirty="0" err="1" smtClean="0">
                <a:solidFill>
                  <a:srgbClr val="7030A0"/>
                </a:solidFill>
              </a:rPr>
              <a:t>ing</a:t>
            </a:r>
            <a:r>
              <a:rPr lang="en-GB" sz="4000" b="1" dirty="0" smtClean="0">
                <a:solidFill>
                  <a:srgbClr val="7030A0"/>
                </a:solidFill>
              </a:rPr>
              <a:t>’</a:t>
            </a:r>
            <a:endParaRPr lang="en-GB" sz="4000" b="1" dirty="0">
              <a:solidFill>
                <a:srgbClr val="7030A0"/>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76096" y="3876989"/>
            <a:ext cx="4758842" cy="2981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4532228"/>
      </p:ext>
    </p:extLst>
  </p:cSld>
  <p:clrMapOvr>
    <a:masterClrMapping/>
  </p:clrMapOvr>
</p:sld>
</file>

<file path=ppt/theme/theme1.xml><?xml version="1.0" encoding="utf-8"?>
<a:theme xmlns:a="http://schemas.openxmlformats.org/drawingml/2006/main" name="Office Theme">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1087</TotalTime>
  <Words>1445</Words>
  <Application>Microsoft Office PowerPoint</Application>
  <PresentationFormat>On-screen Show (4:3)</PresentationFormat>
  <Paragraphs>111</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Authentic contexts for real grammar work</vt:lpstr>
      <vt:lpstr>Would you use these contexts? What else do you / learners need?</vt:lpstr>
      <vt:lpstr>But publishers don’t like:</vt:lpstr>
      <vt:lpstr>Teachers / students /  managers might say you shouldn’t bring these topics into class because……:</vt:lpstr>
      <vt:lpstr>Trump</vt:lpstr>
      <vt:lpstr>Easier English wiki New Internationalist</vt:lpstr>
      <vt:lpstr>What else teachers / learners need……:</vt:lpstr>
      <vt:lpstr>Let’s look at some Ready Lessons:</vt:lpstr>
      <vt:lpstr>How can this sort of lesson help with these typical ESOL issues / problems:</vt:lpstr>
      <vt:lpstr>4 x no-preparation student-centred tasks to develop grammar and skills: </vt:lpstr>
      <vt:lpstr>Task 1 – PMI (Edward de Bono):  ‘China shouldn’t be in Africa’  P – Plus M – Minus I - Interesting</vt:lpstr>
      <vt:lpstr>Moral dilemmas: is it a good idea to stop halal and kosher killing of  animals?        25 x Arguments – critical thinking: https://eewiki.newint.org/index.php/Arguments  </vt:lpstr>
      <vt:lpstr>Task 2: Protest banners: ‘radical                     phonology’</vt:lpstr>
      <vt:lpstr>PowerPoint Presentation</vt:lpstr>
      <vt:lpstr>Task 3: DIY dictation</vt:lpstr>
      <vt:lpstr>PowerPoint Presentation</vt:lpstr>
      <vt:lpstr>Task 4: DIY gap-fill</vt:lpstr>
      <vt:lpstr>PowerPoint Presentation</vt:lpstr>
      <vt:lpstr>Example: ‘small words’ (articles / prepositions …)</vt:lpstr>
      <vt:lpstr>Example: verbs</vt:lpstr>
      <vt:lpstr>PowerPoint Presentation</vt:lpstr>
      <vt:lpstr>Questions?</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Linda Ruas</dc:creator>
  <cp:lastModifiedBy>Linda Ruas</cp:lastModifiedBy>
  <cp:revision>22</cp:revision>
  <dcterms:created xsi:type="dcterms:W3CDTF">2017-02-03T13:06:43Z</dcterms:created>
  <dcterms:modified xsi:type="dcterms:W3CDTF">2017-02-10T10:24:16Z</dcterms:modified>
</cp:coreProperties>
</file>